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1" r:id="rId20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6B7EE9-8282-47AC-994B-0476538C9E8A}" v="394" dt="2022-02-08T05:05:05.409"/>
    <p1510:client id="{75C00C78-586D-4975-A411-D24A51B3A3A1}" v="16" dt="2022-02-08T06:26:28.623"/>
    <p1510:client id="{83D30EA2-2B27-40BB-BAC1-367A87CFB6CC}" v="2" dt="2022-02-08T06:27:22.9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B1DDFF"/>
            </a:gs>
            <a:gs pos="100000">
              <a:srgbClr val="CDE9FF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 hidden="1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Rectangle 7" hidden="1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350" cap="sq">
            <a:solidFill>
              <a:srgbClr val="000000">
                <a:lumMod val="75000"/>
                <a:lumOff val="25000"/>
              </a:srgb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Rectangle 2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4">
              <a:alphaModFix amt="12000"/>
            </a:blip>
            <a:srcRect/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" name="Rectangle 9"/>
          <p:cNvSpPr/>
          <p:nvPr/>
        </p:nvSpPr>
        <p:spPr>
          <a:xfrm>
            <a:off x="1307880" y="1267560"/>
            <a:ext cx="9576000" cy="4307760"/>
          </a:xfrm>
          <a:prstGeom prst="rect">
            <a:avLst/>
          </a:prstGeom>
          <a:solidFill>
            <a:schemeClr val="tx2"/>
          </a:solidFill>
          <a:ln w="6350">
            <a:noFill/>
          </a:ln>
          <a:effectLst>
            <a:outerShdw blurRad="50760" algn="ctr" rotWithShape="0">
              <a:srgbClr val="000000">
                <a:alpha val="6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Rectangle 10"/>
          <p:cNvSpPr/>
          <p:nvPr/>
        </p:nvSpPr>
        <p:spPr>
          <a:xfrm>
            <a:off x="1447920" y="1411560"/>
            <a:ext cx="9295920" cy="4034520"/>
          </a:xfrm>
          <a:prstGeom prst="rect">
            <a:avLst/>
          </a:prstGeom>
          <a:noFill/>
          <a:ln w="6350" cap="sq">
            <a:solidFill>
              <a:srgbClr val="BCD0E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Rectangle 14"/>
          <p:cNvSpPr/>
          <p:nvPr/>
        </p:nvSpPr>
        <p:spPr>
          <a:xfrm>
            <a:off x="5135760" y="1267560"/>
            <a:ext cx="1919880" cy="731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" name="Group 3"/>
          <p:cNvGrpSpPr/>
          <p:nvPr/>
        </p:nvGrpSpPr>
        <p:grpSpPr>
          <a:xfrm>
            <a:off x="5249880" y="1267560"/>
            <a:ext cx="1692000" cy="645480"/>
            <a:chOff x="5249880" y="1267560"/>
            <a:chExt cx="1692000" cy="645480"/>
          </a:xfrm>
        </p:grpSpPr>
        <p:sp>
          <p:nvSpPr>
            <p:cNvPr id="7" name="Straight Connector 16"/>
            <p:cNvSpPr/>
            <p:nvPr/>
          </p:nvSpPr>
          <p:spPr>
            <a:xfrm>
              <a:off x="5249880" y="1267560"/>
              <a:ext cx="360" cy="640080"/>
            </a:xfrm>
            <a:prstGeom prst="line">
              <a:avLst/>
            </a:prstGeom>
            <a:ln>
              <a:solidFill>
                <a:srgbClr val="3494BA">
                  <a:lumMod val="20000"/>
                  <a:lumOff val="80000"/>
                </a:srgbClr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Straight Connector 17"/>
            <p:cNvSpPr/>
            <p:nvPr/>
          </p:nvSpPr>
          <p:spPr>
            <a:xfrm>
              <a:off x="6941520" y="1267560"/>
              <a:ext cx="360" cy="640080"/>
            </a:xfrm>
            <a:prstGeom prst="line">
              <a:avLst/>
            </a:prstGeom>
            <a:ln>
              <a:solidFill>
                <a:srgbClr val="3494BA">
                  <a:lumMod val="20000"/>
                  <a:lumOff val="80000"/>
                </a:srgbClr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Straight Connector 18"/>
            <p:cNvSpPr/>
            <p:nvPr/>
          </p:nvSpPr>
          <p:spPr>
            <a:xfrm>
              <a:off x="5249880" y="1912680"/>
              <a:ext cx="1691640" cy="360"/>
            </a:xfrm>
            <a:prstGeom prst="line">
              <a:avLst/>
            </a:prstGeom>
            <a:ln>
              <a:solidFill>
                <a:srgbClr val="3494BA">
                  <a:lumMod val="20000"/>
                  <a:lumOff val="80000"/>
                </a:srgbClr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561680" y="2091240"/>
            <a:ext cx="9068400" cy="25905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83000"/>
              </a:lnSpc>
            </a:pPr>
            <a:r>
              <a:rPr lang="en-US" sz="7200" b="0" strike="noStrike" cap="all" spc="-100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lang="en-US" sz="72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dt"/>
          </p:nvPr>
        </p:nvSpPr>
        <p:spPr>
          <a:xfrm>
            <a:off x="5318640" y="1341360"/>
            <a:ext cx="1554120" cy="52668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100000"/>
              </a:lnSpc>
            </a:pPr>
            <a:fld id="{2BC6984F-5F34-44E7-81CB-2A1FFCA35229}" type="datetime">
              <a:rPr lang="en-US" sz="1300" b="0" strike="noStrike" spc="-1">
                <a:solidFill>
                  <a:srgbClr val="FFFFFF"/>
                </a:solidFill>
                <a:latin typeface="Century Gothic"/>
              </a:rPr>
              <a:t>2/7/2022</a:t>
            </a:fld>
            <a:endParaRPr lang="en-IN" sz="1300" b="0" strike="noStrike" spc="-1"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ftr"/>
          </p:nvPr>
        </p:nvSpPr>
        <p:spPr>
          <a:xfrm>
            <a:off x="1454040" y="5212080"/>
            <a:ext cx="5905080" cy="2282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sldNum"/>
          </p:nvPr>
        </p:nvSpPr>
        <p:spPr>
          <a:xfrm>
            <a:off x="8606880" y="5212080"/>
            <a:ext cx="2111400" cy="2282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2281054-BA56-49FB-95B9-6AA99FAABF04}" type="slidenum">
              <a:rPr lang="en-US" sz="1000" b="0" strike="noStrike" spc="-1">
                <a:solidFill>
                  <a:srgbClr val="CDDCE8"/>
                </a:solidFill>
                <a:latin typeface="Century Gothic"/>
              </a:rPr>
              <a:t>‹#›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6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Rectangle 7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350" cap="sq">
            <a:solidFill>
              <a:srgbClr val="FFFFFF">
                <a:lumMod val="75000"/>
                <a:lumOff val="25000"/>
              </a:srgb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entury Gothic"/>
              </a:rPr>
              <a:t>Click to edit Master title style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2880" indent="-182520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edit Master text styles</a:t>
            </a:r>
          </a:p>
          <a:p>
            <a:pPr marL="457200" lvl="1" indent="-182520">
              <a:lnSpc>
                <a:spcPct val="100000"/>
              </a:lnSpc>
              <a:spcBef>
                <a:spcPts val="499"/>
              </a:spcBef>
              <a:buClr>
                <a:srgbClr val="BCD0E0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Second level</a:t>
            </a:r>
          </a:p>
          <a:p>
            <a:pPr marL="731520" lvl="2" indent="-182520">
              <a:lnSpc>
                <a:spcPct val="100000"/>
              </a:lnSpc>
              <a:spcBef>
                <a:spcPts val="499"/>
              </a:spcBef>
              <a:buClr>
                <a:srgbClr val="BCD0E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Third level</a:t>
            </a:r>
          </a:p>
          <a:p>
            <a:pPr marL="1005840" lvl="3" indent="-182520">
              <a:lnSpc>
                <a:spcPct val="100000"/>
              </a:lnSpc>
              <a:spcBef>
                <a:spcPts val="499"/>
              </a:spcBef>
              <a:buClr>
                <a:srgbClr val="BCD0E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level</a:t>
            </a:r>
          </a:p>
          <a:p>
            <a:pPr marL="1280160" lvl="4" indent="-182520">
              <a:lnSpc>
                <a:spcPct val="100000"/>
              </a:lnSpc>
              <a:spcBef>
                <a:spcPts val="499"/>
              </a:spcBef>
              <a:buClr>
                <a:srgbClr val="BCD0E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Fifth level</a:t>
            </a:r>
          </a:p>
        </p:txBody>
      </p:sp>
      <p:sp>
        <p:nvSpPr>
          <p:cNvPr id="55" name="PlaceHolder 3"/>
          <p:cNvSpPr>
            <a:spLocks noGrp="1"/>
          </p:cNvSpPr>
          <p:nvPr>
            <p:ph type="dt"/>
          </p:nvPr>
        </p:nvSpPr>
        <p:spPr>
          <a:xfrm>
            <a:off x="389520" y="6214680"/>
            <a:ext cx="274284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fld id="{77CA2428-6782-46F1-AC99-BB4D6E6C81CF}" type="datetime">
              <a:rPr lang="en-US" sz="1000" b="0" strike="noStrike" spc="-1">
                <a:solidFill>
                  <a:srgbClr val="FFFFFF"/>
                </a:solidFill>
                <a:latin typeface="Century Gothic"/>
              </a:rPr>
              <a:t>2/7/2022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/>
          </p:nvPr>
        </p:nvSpPr>
        <p:spPr>
          <a:xfrm>
            <a:off x="3489840" y="6214680"/>
            <a:ext cx="521172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sldNum"/>
          </p:nvPr>
        </p:nvSpPr>
        <p:spPr>
          <a:xfrm>
            <a:off x="10314720" y="6214680"/>
            <a:ext cx="146268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84495739-E97A-463F-974D-BFA6628C1D07}" type="slidenum">
              <a:rPr lang="en-US" sz="10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6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Rectangle 7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350" cap="sq">
            <a:solidFill>
              <a:srgbClr val="FFFFFF">
                <a:lumMod val="75000"/>
                <a:lumOff val="25000"/>
              </a:srgb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PlaceHolder 1"/>
          <p:cNvSpPr>
            <a:spLocks noGrp="1"/>
          </p:cNvSpPr>
          <p:nvPr>
            <p:ph type="dt"/>
          </p:nvPr>
        </p:nvSpPr>
        <p:spPr>
          <a:xfrm>
            <a:off x="389520" y="6214680"/>
            <a:ext cx="274284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fld id="{9545A473-7CC3-465C-BF19-B4AE49BECFDA}" type="datetime">
              <a:rPr lang="en-US" sz="1000" b="0" strike="noStrike" spc="-1">
                <a:solidFill>
                  <a:srgbClr val="FFFFFF"/>
                </a:solidFill>
                <a:latin typeface="Century Gothic"/>
              </a:rPr>
              <a:t>2/7/2022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ftr"/>
          </p:nvPr>
        </p:nvSpPr>
        <p:spPr>
          <a:xfrm>
            <a:off x="3489840" y="6214680"/>
            <a:ext cx="521172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sldNum"/>
          </p:nvPr>
        </p:nvSpPr>
        <p:spPr>
          <a:xfrm>
            <a:off x="10314720" y="6214680"/>
            <a:ext cx="1462680" cy="25560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E0DE1F-8D34-4579-AF82-66F0329B44A6}" type="slidenum">
              <a:rPr lang="en-US" sz="10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1000" b="0" strike="noStrike" spc="-1"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edit the title text format</a:t>
            </a: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1"/>
          <p:cNvSpPr txBox="1"/>
          <p:nvPr/>
        </p:nvSpPr>
        <p:spPr>
          <a:xfrm>
            <a:off x="1561680" y="2091240"/>
            <a:ext cx="8963280" cy="10008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83000"/>
              </a:lnSpc>
            </a:pPr>
            <a:r>
              <a:rPr lang="en-US" sz="7200" b="0" strike="noStrike" cap="all" spc="-100">
                <a:solidFill>
                  <a:srgbClr val="FFFFFF"/>
                </a:solidFill>
                <a:latin typeface="Century Gothic"/>
              </a:rPr>
              <a:t>MEDISURE</a:t>
            </a:r>
            <a:endParaRPr lang="en-US" sz="72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8" name="Subtitle 2"/>
          <p:cNvSpPr txBox="1"/>
          <p:nvPr/>
        </p:nvSpPr>
        <p:spPr>
          <a:xfrm>
            <a:off x="1562040" y="3276360"/>
            <a:ext cx="9070560" cy="4568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77">
                <a:solidFill>
                  <a:srgbClr val="BCD0E0"/>
                </a:solidFill>
                <a:latin typeface="Century Gothic"/>
              </a:rPr>
              <a:t>E-COMMERCE WEBSITE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39" name="TextBox 4"/>
          <p:cNvSpPr/>
          <p:nvPr/>
        </p:nvSpPr>
        <p:spPr>
          <a:xfrm>
            <a:off x="7258320" y="3684960"/>
            <a:ext cx="2742840" cy="146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Presented By.,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Bhoomika Gowda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Monika Ravi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Pavan Acharya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Samarth Penshanwar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Box 1"/>
          <p:cNvSpPr/>
          <p:nvPr/>
        </p:nvSpPr>
        <p:spPr>
          <a:xfrm>
            <a:off x="4685040" y="59904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Category page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" name="TextBox 2"/>
          <p:cNvSpPr/>
          <p:nvPr/>
        </p:nvSpPr>
        <p:spPr>
          <a:xfrm>
            <a:off x="4724280" y="320040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add text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59" name="Picture 4"/>
          <p:cNvPicPr/>
          <p:nvPr/>
        </p:nvPicPr>
        <p:blipFill>
          <a:blip r:embed="rId2"/>
          <a:srcRect t="80" r="498" b="6015"/>
          <a:stretch/>
        </p:blipFill>
        <p:spPr>
          <a:xfrm>
            <a:off x="848880" y="966960"/>
            <a:ext cx="10507320" cy="4927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Box 1"/>
          <p:cNvSpPr/>
          <p:nvPr/>
        </p:nvSpPr>
        <p:spPr>
          <a:xfrm>
            <a:off x="4343400" y="533520"/>
            <a:ext cx="32684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Allopathy product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61" name="Picture 3"/>
          <p:cNvPicPr/>
          <p:nvPr/>
        </p:nvPicPr>
        <p:blipFill>
          <a:blip r:embed="rId2"/>
          <a:srcRect r="278" b="4958"/>
          <a:stretch/>
        </p:blipFill>
        <p:spPr>
          <a:xfrm>
            <a:off x="1361160" y="1054800"/>
            <a:ext cx="9443160" cy="4537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Box 1"/>
          <p:cNvSpPr/>
          <p:nvPr/>
        </p:nvSpPr>
        <p:spPr>
          <a:xfrm>
            <a:off x="3673440" y="480960"/>
            <a:ext cx="355752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  <a:ea typeface="Century Gothic"/>
              </a:rPr>
              <a:t>Homeopathy product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63" name="Picture 4"/>
          <p:cNvPicPr/>
          <p:nvPr/>
        </p:nvPicPr>
        <p:blipFill>
          <a:blip r:embed="rId2"/>
          <a:srcRect r="516" b="5420"/>
          <a:stretch/>
        </p:blipFill>
        <p:spPr>
          <a:xfrm>
            <a:off x="1045800" y="949680"/>
            <a:ext cx="10139400" cy="5050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1"/>
          <p:cNvSpPr/>
          <p:nvPr/>
        </p:nvSpPr>
        <p:spPr>
          <a:xfrm>
            <a:off x="4238280" y="493920"/>
            <a:ext cx="316332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  <a:ea typeface="Century Gothic"/>
              </a:rPr>
              <a:t>Ayurvedic  product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65" name="Picture 3"/>
          <p:cNvPicPr/>
          <p:nvPr/>
        </p:nvPicPr>
        <p:blipFill>
          <a:blip r:embed="rId2"/>
          <a:srcRect r="130" b="5238"/>
          <a:stretch/>
        </p:blipFill>
        <p:spPr>
          <a:xfrm>
            <a:off x="979920" y="962640"/>
            <a:ext cx="10060560" cy="4997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1"/>
          <p:cNvSpPr/>
          <p:nvPr/>
        </p:nvSpPr>
        <p:spPr>
          <a:xfrm>
            <a:off x="4422240" y="62532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Services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67" name="Picture 3"/>
          <p:cNvPicPr/>
          <p:nvPr/>
        </p:nvPicPr>
        <p:blipFill>
          <a:blip r:embed="rId2"/>
          <a:srcRect r="171" b="4545"/>
          <a:stretch/>
        </p:blipFill>
        <p:spPr>
          <a:xfrm>
            <a:off x="993240" y="988920"/>
            <a:ext cx="9968760" cy="3053160"/>
          </a:xfrm>
          <a:prstGeom prst="rect">
            <a:avLst/>
          </a:prstGeom>
          <a:ln w="0">
            <a:noFill/>
          </a:ln>
        </p:spPr>
      </p:pic>
      <p:pic>
        <p:nvPicPr>
          <p:cNvPr id="168" name="Picture 5"/>
          <p:cNvPicPr/>
          <p:nvPr/>
        </p:nvPicPr>
        <p:blipFill>
          <a:blip r:embed="rId3"/>
          <a:srcRect t="27574" r="232" b="9052"/>
          <a:stretch/>
        </p:blipFill>
        <p:spPr>
          <a:xfrm>
            <a:off x="953640" y="4050000"/>
            <a:ext cx="10008000" cy="2026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1"/>
          <p:cNvSpPr/>
          <p:nvPr/>
        </p:nvSpPr>
        <p:spPr>
          <a:xfrm>
            <a:off x="4724280" y="53352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Payment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70" name="Picture 3"/>
          <p:cNvPicPr/>
          <p:nvPr/>
        </p:nvPicPr>
        <p:blipFill>
          <a:blip r:embed="rId2"/>
          <a:srcRect t="77" r="270" b="4986"/>
          <a:stretch/>
        </p:blipFill>
        <p:spPr>
          <a:xfrm>
            <a:off x="1308600" y="901440"/>
            <a:ext cx="9718920" cy="5256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CE6DD-C464-40E5-8392-8C6C37B63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ADVANTAGES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C0469-6623-462B-AF16-9DF977F0AC08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8308" y="1416600"/>
            <a:ext cx="10972440" cy="1144800"/>
          </a:xfrm>
        </p:spPr>
        <p:txBody>
          <a:bodyPr lIns="0" tIns="0" rIns="0" bIns="0" anchor="t">
            <a:normAutofit/>
          </a:bodyPr>
          <a:lstStyle/>
          <a:p>
            <a:r>
              <a:rPr lang="en-US"/>
              <a:t>Its user friendly interface.</a:t>
            </a:r>
          </a:p>
          <a:p>
            <a:r>
              <a:rPr lang="en-US"/>
              <a:t>Consultation with minimal cost available.</a:t>
            </a:r>
          </a:p>
          <a:p>
            <a:r>
              <a:rPr lang="en-US"/>
              <a:t>Easy Payment methods and Fast delivery.</a:t>
            </a:r>
          </a:p>
          <a:p>
            <a:r>
              <a:rPr lang="en-US"/>
              <a:t>Different categories of medicines are available in single website.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07E25F-563A-433C-A0E7-48FC706FA25B}"/>
              </a:ext>
            </a:extLst>
          </p:cNvPr>
          <p:cNvSpPr txBox="1"/>
          <p:nvPr/>
        </p:nvSpPr>
        <p:spPr>
          <a:xfrm>
            <a:off x="5591504" y="473753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AutoNum type="arabicPeriod"/>
            </a:pPr>
            <a:r>
              <a:rPr lang="en-US"/>
              <a:t>Homeopathy</a:t>
            </a:r>
          </a:p>
          <a:p>
            <a:pPr marL="342900" indent="-342900">
              <a:buAutoNum type="arabicPeriod"/>
            </a:pPr>
            <a:r>
              <a:rPr lang="en-US"/>
              <a:t>Allopathy</a:t>
            </a:r>
          </a:p>
          <a:p>
            <a:pPr marL="342900" indent="-342900">
              <a:buAutoNum type="arabicPeriod"/>
            </a:pPr>
            <a:r>
              <a:rPr lang="en-US"/>
              <a:t>Ayurvedic</a:t>
            </a:r>
          </a:p>
        </p:txBody>
      </p:sp>
    </p:spTree>
    <p:extLst>
      <p:ext uri="{BB962C8B-B14F-4D97-AF65-F5344CB8AC3E}">
        <p14:creationId xmlns:p14="http://schemas.microsoft.com/office/powerpoint/2010/main" val="3680032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"/>
          <p:cNvSpPr/>
          <p:nvPr/>
        </p:nvSpPr>
        <p:spPr>
          <a:xfrm>
            <a:off x="4671720" y="52020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Thankyou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72" name="Picture 4"/>
          <p:cNvPicPr/>
          <p:nvPr/>
        </p:nvPicPr>
        <p:blipFill>
          <a:blip r:embed="rId2"/>
          <a:srcRect t="80" r="563" b="5473"/>
          <a:stretch/>
        </p:blipFill>
        <p:spPr>
          <a:xfrm>
            <a:off x="1256040" y="888120"/>
            <a:ext cx="9298800" cy="4993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 dirty="0">
                <a:latin typeface="Century Gothic"/>
              </a:rPr>
              <a:t>CONTENTS</a:t>
            </a:r>
            <a:r>
              <a:rPr lang="en-US" sz="4800" spc="-1" dirty="0">
                <a:solidFill>
                  <a:srgbClr val="FFFFFF"/>
                </a:solidFill>
                <a:latin typeface="Century Gothic"/>
              </a:rPr>
              <a:t> </a:t>
            </a:r>
            <a:endParaRPr lang="en-US" sz="4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1" name="Content Placeholder 2"/>
          <p:cNvSpPr txBox="1"/>
          <p:nvPr/>
        </p:nvSpPr>
        <p:spPr>
          <a:xfrm>
            <a:off x="1066680" y="2103120"/>
            <a:ext cx="10058040" cy="3931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Introduction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Requirements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Need for the website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Pages </a:t>
            </a:r>
          </a:p>
        </p:txBody>
      </p:sp>
      <p:sp>
        <p:nvSpPr>
          <p:cNvPr id="142" name="TextBox 14"/>
          <p:cNvSpPr/>
          <p:nvPr/>
        </p:nvSpPr>
        <p:spPr>
          <a:xfrm>
            <a:off x="1870200" y="3630600"/>
            <a:ext cx="2742840" cy="3109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lIns="91440" tIns="45720" rIns="91440" bIns="45720" anchor="t">
            <a:spAutoFit/>
          </a:bodyPr>
          <a:lstStyle/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Login page 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Registration page 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Admin page 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Home page 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Category page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Products page</a:t>
            </a:r>
            <a:r>
              <a:rPr lang="en-US" spc="-1" dirty="0">
                <a:latin typeface="Century Gothic"/>
              </a:rPr>
              <a:t> </a:t>
            </a:r>
            <a:endParaRPr lang="en-IN" spc="-1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Orders page</a:t>
            </a:r>
            <a:r>
              <a:rPr lang="en-US" spc="-1" dirty="0">
                <a:latin typeface="Century Gothic"/>
              </a:rPr>
              <a:t> </a:t>
            </a:r>
            <a:endParaRPr lang="en-IN" sz="1800" b="0" strike="noStrike" spc="-1" dirty="0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Payments page</a:t>
            </a:r>
            <a:endParaRPr lang="en-IN" sz="1800" b="0" strike="noStrike" spc="-1">
              <a:latin typeface="Arial"/>
            </a:endParaRPr>
          </a:p>
          <a:p>
            <a:pPr marL="285750" indent="-285115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Services page</a:t>
            </a:r>
            <a:endParaRPr lang="en-IN" sz="1800" b="0" strike="noStrike" spc="-1">
              <a:latin typeface="Arial"/>
            </a:endParaRPr>
          </a:p>
          <a:p>
            <a:pPr marL="285750" indent="-285115">
              <a:buClr>
                <a:srgbClr val="FFFFFF"/>
              </a:buClr>
              <a:buFont typeface="Wingdings" charset="2"/>
              <a:buChar char=""/>
            </a:pPr>
            <a:r>
              <a:rPr lang="en-US" sz="1800" b="0" strike="noStrike" spc="-1" dirty="0">
                <a:latin typeface="Century Gothic"/>
              </a:rPr>
              <a:t>Logout</a:t>
            </a:r>
            <a:r>
              <a:rPr lang="en-US" spc="-1" dirty="0">
                <a:latin typeface="Century Gothic"/>
              </a:rPr>
              <a:t> 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 dirty="0">
                <a:latin typeface="Century Gothic"/>
              </a:rPr>
              <a:t>This website provides:</a:t>
            </a:r>
          </a:p>
        </p:txBody>
      </p:sp>
      <p:sp>
        <p:nvSpPr>
          <p:cNvPr id="144" name="Content Placeholder 2"/>
          <p:cNvSpPr txBox="1"/>
          <p:nvPr/>
        </p:nvSpPr>
        <p:spPr>
          <a:xfrm>
            <a:off x="1066680" y="2103120"/>
            <a:ext cx="10058040" cy="3931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Consumers can surf various medicines for the regular and emergency purpose.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It connects directly with consumers and easy to use.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Gives exceptional customer service.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Offers more choices in an easy to navigate format.</a:t>
            </a:r>
          </a:p>
          <a:p>
            <a:pPr>
              <a:lnSpc>
                <a:spcPct val="100000"/>
              </a:lnSpc>
              <a:spcBef>
                <a:spcPts val="901"/>
              </a:spcBef>
            </a:pPr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 dirty="0">
                <a:latin typeface="Century Gothic"/>
              </a:rPr>
              <a:t>REQUIREMENTS:</a:t>
            </a:r>
            <a:r>
              <a:rPr lang="en-US" sz="4800" spc="-1" dirty="0">
                <a:solidFill>
                  <a:srgbClr val="FFFFFF"/>
                </a:solidFill>
                <a:latin typeface="Century Gothic"/>
              </a:rPr>
              <a:t> </a:t>
            </a:r>
            <a:endParaRPr lang="en-US" sz="4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6" name="Content Placeholder 2"/>
          <p:cNvSpPr txBox="1"/>
          <p:nvPr/>
        </p:nvSpPr>
        <p:spPr>
          <a:xfrm>
            <a:off x="1066680" y="2103120"/>
            <a:ext cx="10058040" cy="3931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>
              <a:spcBef>
                <a:spcPts val="901"/>
              </a:spcBef>
            </a:pPr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  <a:p>
            <a:pPr marL="286385" indent="-285750">
              <a:spcBef>
                <a:spcPts val="901"/>
              </a:spcBef>
              <a:buFont typeface="Wingdings"/>
              <a:buChar char="Ø"/>
            </a:pPr>
            <a:r>
              <a:rPr lang="en-US" spc="-1" dirty="0">
                <a:solidFill>
                  <a:srgbClr val="FFFFFF"/>
                </a:solidFill>
                <a:latin typeface="Century Gothic"/>
              </a:rPr>
              <a:t> </a:t>
            </a:r>
            <a:r>
              <a:rPr lang="en-US" spc="-1" dirty="0">
                <a:latin typeface="Century Gothic"/>
              </a:rPr>
              <a:t>HTML</a:t>
            </a:r>
            <a:endParaRPr lang="en-US" spc="-1" dirty="0">
              <a:ea typeface="+mn-lt"/>
              <a:cs typeface="+mn-lt"/>
            </a:endParaRPr>
          </a:p>
          <a:p>
            <a:pPr marL="286385" indent="-285750">
              <a:spcBef>
                <a:spcPts val="901"/>
              </a:spcBef>
              <a:buFont typeface="Wingdings,Sans-Serif"/>
              <a:buChar char="Ø"/>
            </a:pPr>
            <a:r>
              <a:rPr lang="en-US" spc="-1" dirty="0">
                <a:latin typeface="Century Gothic"/>
              </a:rPr>
              <a:t> CSS </a:t>
            </a:r>
            <a:endParaRPr lang="en-US" spc="-1" dirty="0">
              <a:ea typeface="+mn-lt"/>
              <a:cs typeface="+mn-lt"/>
            </a:endParaRPr>
          </a:p>
          <a:p>
            <a:pPr marL="286385" indent="-285750">
              <a:spcBef>
                <a:spcPts val="901"/>
              </a:spcBef>
              <a:buFont typeface="Wingdings,Sans-Serif"/>
              <a:buChar char="Ø"/>
            </a:pPr>
            <a:r>
              <a:rPr lang="en-US" spc="-1" dirty="0">
                <a:latin typeface="Century Gothic"/>
              </a:rPr>
              <a:t>Java Script</a:t>
            </a:r>
            <a:endParaRPr lang="en-US" spc="-1" dirty="0">
              <a:ea typeface="+mn-lt"/>
              <a:cs typeface="+mn-lt"/>
            </a:endParaRPr>
          </a:p>
          <a:p>
            <a:pPr marL="286385" indent="-285750">
              <a:spcBef>
                <a:spcPts val="901"/>
              </a:spcBef>
              <a:buFont typeface="Wingdings,Sans-Serif"/>
              <a:buChar char="Ø"/>
            </a:pPr>
            <a:r>
              <a:rPr lang="en-US" spc="-1" dirty="0">
                <a:latin typeface="Century Gothic"/>
              </a:rPr>
              <a:t> My SQL </a:t>
            </a:r>
            <a:endParaRPr lang="en-US" spc="-1" dirty="0">
              <a:ea typeface="+mn-lt"/>
              <a:cs typeface="+mn-lt"/>
            </a:endParaRPr>
          </a:p>
          <a:p>
            <a:pPr marL="286385" indent="-285750">
              <a:spcBef>
                <a:spcPts val="901"/>
              </a:spcBef>
              <a:buFont typeface="Wingdings,Sans-Serif"/>
              <a:buChar char="Ø"/>
            </a:pPr>
            <a:r>
              <a:rPr lang="en-US" spc="-1" dirty="0">
                <a:latin typeface="Century Gothic"/>
              </a:rPr>
              <a:t> Spring MVC</a:t>
            </a:r>
            <a:endParaRPr lang="en-US" spc="-1" dirty="0">
              <a:ea typeface="+mn-lt"/>
              <a:cs typeface="+mn-lt"/>
            </a:endParaRPr>
          </a:p>
          <a:p>
            <a:pPr marL="285750" indent="-285750">
              <a:spcBef>
                <a:spcPts val="901"/>
              </a:spcBef>
              <a:buFont typeface="Wingdings,Sans-Serif"/>
              <a:buChar char="Ø"/>
            </a:pPr>
            <a:endParaRPr lang="en-US" spc="-1" dirty="0">
              <a:ea typeface="+mn-lt"/>
              <a:cs typeface="+mn-lt"/>
            </a:endParaRPr>
          </a:p>
          <a:p>
            <a:pPr>
              <a:spcBef>
                <a:spcPts val="901"/>
              </a:spcBef>
            </a:pPr>
            <a:endParaRPr lang="en-US" spc="-1">
              <a:solidFill>
                <a:srgbClr val="FFFFFF"/>
              </a:solidFill>
              <a:latin typeface="Century Gothic"/>
            </a:endParaRP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Platform : eclipse. </a:t>
            </a:r>
          </a:p>
          <a:p>
            <a:pPr>
              <a:lnSpc>
                <a:spcPct val="100000"/>
              </a:lnSpc>
              <a:spcBef>
                <a:spcPts val="901"/>
              </a:spcBef>
            </a:pPr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 dirty="0">
                <a:latin typeface="Century Gothic"/>
              </a:rPr>
              <a:t>Today's Health Consumer</a:t>
            </a:r>
          </a:p>
        </p:txBody>
      </p:sp>
      <p:sp>
        <p:nvSpPr>
          <p:cNvPr id="148" name="Content Placeholder 2"/>
          <p:cNvSpPr txBox="1"/>
          <p:nvPr/>
        </p:nvSpPr>
        <p:spPr>
          <a:xfrm>
            <a:off x="1066680" y="2103120"/>
            <a:ext cx="10058040" cy="3931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Indian consumers are accustomed to purchasing almost anything online and they expect choice, information and convenience when doing so.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To meet the needs of todays new employee/consumer as well as employers, health industries are trying different strategies.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Some companies are building their own branded private exchanges, while others are participating on multi-carrier exchanges or broker provided platforms. </a:t>
            </a:r>
          </a:p>
          <a:p>
            <a:pPr marL="182880" indent="-182245">
              <a:lnSpc>
                <a:spcPct val="100000"/>
              </a:lnSpc>
              <a:spcBef>
                <a:spcPts val="901"/>
              </a:spcBef>
              <a:buClr>
                <a:srgbClr val="BCD0E0"/>
              </a:buClr>
              <a:buFont typeface="Arial"/>
              <a:buChar char="•"/>
            </a:pPr>
            <a:r>
              <a:rPr lang="en-US" sz="1800" b="0" strike="noStrike" spc="-1" dirty="0">
                <a:latin typeface="Century Gothic"/>
              </a:rPr>
              <a:t>We developed e-commerce website called MEDISURE for consumers to buy medicines at ease. </a:t>
            </a:r>
          </a:p>
          <a:p>
            <a:pPr>
              <a:lnSpc>
                <a:spcPct val="100000"/>
              </a:lnSpc>
              <a:spcBef>
                <a:spcPts val="901"/>
              </a:spcBef>
            </a:pPr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Box 1"/>
          <p:cNvSpPr/>
          <p:nvPr/>
        </p:nvSpPr>
        <p:spPr>
          <a:xfrm>
            <a:off x="5065920" y="53352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Login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50" name="Picture 149"/>
          <p:cNvPicPr/>
          <p:nvPr/>
        </p:nvPicPr>
        <p:blipFill>
          <a:blip r:embed="rId2"/>
          <a:srcRect r="2" b="6033"/>
          <a:stretch/>
        </p:blipFill>
        <p:spPr>
          <a:xfrm>
            <a:off x="1064880" y="900000"/>
            <a:ext cx="9915120" cy="5240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Box 1"/>
          <p:cNvSpPr/>
          <p:nvPr/>
        </p:nvSpPr>
        <p:spPr>
          <a:xfrm>
            <a:off x="4527360" y="54648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Registration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52" name="Picture 151"/>
          <p:cNvPicPr/>
          <p:nvPr/>
        </p:nvPicPr>
        <p:blipFill>
          <a:blip r:embed="rId2"/>
          <a:srcRect r="2" b="6474"/>
          <a:stretch/>
        </p:blipFill>
        <p:spPr>
          <a:xfrm>
            <a:off x="1080000" y="1095840"/>
            <a:ext cx="9892080" cy="5204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1"/>
          <p:cNvSpPr/>
          <p:nvPr/>
        </p:nvSpPr>
        <p:spPr>
          <a:xfrm>
            <a:off x="4645440" y="52020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About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54" name="Picture 3"/>
          <p:cNvPicPr/>
          <p:nvPr/>
        </p:nvPicPr>
        <p:blipFill>
          <a:blip r:embed="rId2"/>
          <a:srcRect r="-581" b="5154"/>
          <a:stretch/>
        </p:blipFill>
        <p:spPr>
          <a:xfrm>
            <a:off x="1466280" y="1002240"/>
            <a:ext cx="9088560" cy="4839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Box 1"/>
          <p:cNvSpPr/>
          <p:nvPr/>
        </p:nvSpPr>
        <p:spPr>
          <a:xfrm>
            <a:off x="4987080" y="572760"/>
            <a:ext cx="2742840" cy="36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Home Page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56" name="Picture 3"/>
          <p:cNvPicPr/>
          <p:nvPr/>
        </p:nvPicPr>
        <p:blipFill>
          <a:blip r:embed="rId2"/>
          <a:srcRect t="80" r="394" b="6404"/>
          <a:stretch/>
        </p:blipFill>
        <p:spPr>
          <a:xfrm>
            <a:off x="1085040" y="940680"/>
            <a:ext cx="9995040" cy="4993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15</cp:revision>
  <dcterms:created xsi:type="dcterms:W3CDTF">2022-02-07T16:58:24Z</dcterms:created>
  <dcterms:modified xsi:type="dcterms:W3CDTF">2022-02-08T06:28:11Z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16</vt:i4>
  </property>
</Properties>
</file>

<file path=docProps/thumbnail.jpeg>
</file>